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60" r:id="rId6"/>
    <p:sldId id="259" r:id="rId7"/>
    <p:sldId id="267" r:id="rId8"/>
    <p:sldId id="268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  <p14:sldId id="264"/>
            <p14:sldId id="258"/>
            <p14:sldId id="260"/>
            <p14:sldId id="259"/>
            <p14:sldId id="267"/>
            <p14:sldId id="268"/>
            <p14:sldId id="26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06FE0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98" autoAdjust="0"/>
  </p:normalViewPr>
  <p:slideViewPr>
    <p:cSldViewPr snapToGrid="0">
      <p:cViewPr varScale="1">
        <p:scale>
          <a:sx n="94" d="100"/>
          <a:sy n="94" d="100"/>
        </p:scale>
        <p:origin x="11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4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Ubuntu Mono" panose="020B0509030602030204" pitchFamily="49" charset="0"/>
              </a:rPr>
              <a:t>Title : Analysis of hand Gestures and Sign language Recognition.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53104"/>
            <a:ext cx="10112829" cy="2270110"/>
          </a:xfrm>
        </p:spPr>
        <p:txBody>
          <a:bodyPr/>
          <a:lstStyle/>
          <a:p>
            <a:r>
              <a:rPr lang="en-US" dirty="0">
                <a:latin typeface="Ubuntu Mono" panose="020B0509030602030204" pitchFamily="49" charset="0"/>
              </a:rPr>
              <a:t>Presenters: </a:t>
            </a:r>
          </a:p>
          <a:p>
            <a:r>
              <a:rPr lang="en-US" dirty="0">
                <a:latin typeface="Ubuntu Mono" panose="020B0509030602030204" pitchFamily="49" charset="0"/>
              </a:rPr>
              <a:t>	</a:t>
            </a:r>
            <a:r>
              <a:rPr lang="en-US" dirty="0" err="1">
                <a:latin typeface="Ubuntu Mono" panose="020B0509030602030204" pitchFamily="49" charset="0"/>
              </a:rPr>
              <a:t>Abhiram</a:t>
            </a:r>
            <a:r>
              <a:rPr lang="en-US" dirty="0">
                <a:latin typeface="Ubuntu Mono" panose="020B0509030602030204" pitchFamily="49" charset="0"/>
              </a:rPr>
              <a:t> Sharma          [2010030523]</a:t>
            </a:r>
          </a:p>
          <a:p>
            <a:r>
              <a:rPr lang="en-US" dirty="0">
                <a:latin typeface="Ubuntu Mono" panose="020B0509030602030204" pitchFamily="49" charset="0"/>
              </a:rPr>
              <a:t>	</a:t>
            </a:r>
            <a:r>
              <a:rPr lang="en-US" dirty="0" err="1">
                <a:latin typeface="Ubuntu Mono" panose="020B0509030602030204" pitchFamily="49" charset="0"/>
              </a:rPr>
              <a:t>N.Hemanth</a:t>
            </a:r>
            <a:r>
              <a:rPr lang="en-US" dirty="0">
                <a:latin typeface="Ubuntu Mono" panose="020B0509030602030204" pitchFamily="49" charset="0"/>
              </a:rPr>
              <a:t> Srivathsav    [2010030113]</a:t>
            </a:r>
          </a:p>
          <a:p>
            <a:r>
              <a:rPr lang="en-US" dirty="0">
                <a:latin typeface="Ubuntu Mono" panose="020B0509030602030204" pitchFamily="49" charset="0"/>
              </a:rPr>
              <a:t>	Peri </a:t>
            </a:r>
            <a:r>
              <a:rPr lang="en-US" dirty="0" err="1">
                <a:latin typeface="Ubuntu Mono" panose="020B0509030602030204" pitchFamily="49" charset="0"/>
              </a:rPr>
              <a:t>Vishwanadha</a:t>
            </a:r>
            <a:r>
              <a:rPr lang="en-US" dirty="0">
                <a:latin typeface="Ubuntu Mono" panose="020B0509030602030204" pitchFamily="49" charset="0"/>
              </a:rPr>
              <a:t> Sastry [2010030470]</a:t>
            </a:r>
          </a:p>
          <a:p>
            <a:r>
              <a:rPr lang="en-US" dirty="0">
                <a:latin typeface="Ubuntu Mono" panose="020B0509030602030204" pitchFamily="49" charset="0"/>
              </a:rPr>
              <a:t>	Vinay Kumar             [2010030469]  </a:t>
            </a:r>
          </a:p>
          <a:p>
            <a:r>
              <a:rPr lang="en-US" dirty="0">
                <a:latin typeface="Ubuntu Mono" panose="020B0509030602030204" pitchFamily="49" charset="0"/>
              </a:rPr>
              <a:t>Guide: Dr. Arpita Gupta           </a:t>
            </a: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30F5B0-591C-47CE-A833-8CA11DF1BCDE}"/>
              </a:ext>
            </a:extLst>
          </p:cNvPr>
          <p:cNvSpPr txBox="1"/>
          <p:nvPr/>
        </p:nvSpPr>
        <p:spPr>
          <a:xfrm flipH="1">
            <a:off x="1796995" y="3383282"/>
            <a:ext cx="2122998" cy="180892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0C043-502A-4451-949B-488C65501D56}"/>
              </a:ext>
            </a:extLst>
          </p:cNvPr>
          <p:cNvSpPr txBox="1"/>
          <p:nvPr/>
        </p:nvSpPr>
        <p:spPr>
          <a:xfrm>
            <a:off x="3641697" y="3848431"/>
            <a:ext cx="3530380" cy="16061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19D1B-22C5-4B5A-B825-4C33C17932D6}"/>
              </a:ext>
            </a:extLst>
          </p:cNvPr>
          <p:cNvSpPr/>
          <p:nvPr/>
        </p:nvSpPr>
        <p:spPr>
          <a:xfrm>
            <a:off x="3135408" y="2921617"/>
            <a:ext cx="5502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D2472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45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68" y="995045"/>
            <a:ext cx="6876288" cy="64008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Ubuntu Mono" panose="020B0509030602030204" pitchFamily="49" charset="0"/>
              </a:rPr>
              <a:t>Table of contents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138217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949858" y="1452563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BAF2D5CA-E502-4380-9557-D58C3BC9F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08837"/>
              </p:ext>
            </p:extLst>
          </p:nvPr>
        </p:nvGraphicFramePr>
        <p:xfrm>
          <a:off x="1621044" y="2530925"/>
          <a:ext cx="9445753" cy="3977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274">
                  <a:extLst>
                    <a:ext uri="{9D8B030D-6E8A-4147-A177-3AD203B41FA5}">
                      <a16:colId xmlns:a16="http://schemas.microsoft.com/office/drawing/2014/main" val="1931750405"/>
                    </a:ext>
                  </a:extLst>
                </a:gridCol>
                <a:gridCol w="6764479">
                  <a:extLst>
                    <a:ext uri="{9D8B030D-6E8A-4147-A177-3AD203B41FA5}">
                      <a16:colId xmlns:a16="http://schemas.microsoft.com/office/drawing/2014/main" val="3527038447"/>
                    </a:ext>
                  </a:extLst>
                </a:gridCol>
              </a:tblGrid>
              <a:tr h="568206">
                <a:tc>
                  <a:txBody>
                    <a:bodyPr/>
                    <a:lstStyle/>
                    <a:p>
                      <a:pPr algn="ctr"/>
                      <a:r>
                        <a:rPr lang="en-IN" sz="2500"/>
                        <a:t>S.NO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500"/>
                        <a:t>TITLE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2625600715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1.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Project Area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3226607196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2.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Literature Survey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3847986127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3.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Problem Statement 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728236316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4.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Conclusion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1304096077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5.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Suggestion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1845237306"/>
                  </a:ext>
                </a:extLst>
              </a:tr>
              <a:tr h="568206">
                <a:tc>
                  <a:txBody>
                    <a:bodyPr/>
                    <a:lstStyle/>
                    <a:p>
                      <a:r>
                        <a:rPr lang="en-IN" sz="2500"/>
                        <a:t>6.</a:t>
                      </a:r>
                    </a:p>
                  </a:txBody>
                  <a:tcPr marL="129138" marR="129138" marT="64569" marB="64569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End</a:t>
                      </a:r>
                    </a:p>
                  </a:txBody>
                  <a:tcPr marL="129138" marR="129138" marT="64569" marB="64569"/>
                </a:tc>
                <a:extLst>
                  <a:ext uri="{0D108BD9-81ED-4DB2-BD59-A6C34878D82A}">
                    <a16:rowId xmlns:a16="http://schemas.microsoft.com/office/drawing/2014/main" val="98596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BB3DEF4-0F04-4B27-B870-17F68E08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779" y="2488478"/>
            <a:ext cx="6289221" cy="4369522"/>
          </a:xfrm>
        </p:spPr>
      </p:pic>
      <p:pic>
        <p:nvPicPr>
          <p:cNvPr id="4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9207F0-5543-4D08-8ABB-D8DED3D411A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55954" y="1196391"/>
            <a:ext cx="5684996" cy="3965285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DD850A-C4BE-4118-8491-7552BC33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5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Ubuntu Mono" panose="020B0509030602030204" pitchFamily="49" charset="0"/>
              </a:rPr>
              <a:t>Project Area :</a:t>
            </a:r>
            <a:endParaRPr lang="en-IN" b="1" dirty="0">
              <a:latin typeface="Ubuntu Mono" panose="020B0509030602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881D9-66FC-41AF-8A82-867567E678F2}"/>
              </a:ext>
            </a:extLst>
          </p:cNvPr>
          <p:cNvSpPr txBox="1"/>
          <p:nvPr/>
        </p:nvSpPr>
        <p:spPr>
          <a:xfrm>
            <a:off x="7076661" y="1780813"/>
            <a:ext cx="3053299" cy="68381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400" b="1" dirty="0">
                <a:latin typeface="Ubuntu Mono" panose="020B0509030602030204" pitchFamily="49" charset="0"/>
              </a:rPr>
              <a:t>Computer Vision</a:t>
            </a:r>
            <a:endParaRPr lang="en-IN" sz="3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0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1E828A-F648-4F52-8580-B9B82F74D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65" r="1" b="17595"/>
          <a:stretch/>
        </p:blipFill>
        <p:spPr>
          <a:xfrm>
            <a:off x="0" y="0"/>
            <a:ext cx="12192000" cy="138634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2F42D7D-776E-44F3-8B0B-E5BD1B4A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Ubuntu Mono" panose="020B0509030602030204" pitchFamily="49" charset="0"/>
              </a:rPr>
              <a:t>Gesture Recognition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E3553-369A-488F-A811-1630FC28D96C}"/>
              </a:ext>
            </a:extLst>
          </p:cNvPr>
          <p:cNvSpPr txBox="1"/>
          <p:nvPr/>
        </p:nvSpPr>
        <p:spPr>
          <a:xfrm>
            <a:off x="604433" y="1948069"/>
            <a:ext cx="9404805" cy="172543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dirty="0">
                <a:latin typeface="Ubuntu Mono" panose="020B0509030602030204" pitchFamily="49" charset="0"/>
                <a:cs typeface="Segoe UI" panose="020B0502040204020203" pitchFamily="34" charset="0"/>
              </a:rPr>
              <a:t>Gesture recognition has been an on-going research driven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dirty="0">
                <a:latin typeface="Ubuntu Mono" panose="020B0509030602030204" pitchFamily="49" charset="0"/>
                <a:cs typeface="Segoe UI" panose="020B0502040204020203" pitchFamily="34" charset="0"/>
              </a:rPr>
              <a:t>by its wide potential for applications such as sign language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dirty="0">
                <a:latin typeface="Ubuntu Mono" panose="020B0509030602030204" pitchFamily="49" charset="0"/>
                <a:cs typeface="Segoe UI" panose="020B0502040204020203" pitchFamily="34" charset="0"/>
              </a:rPr>
              <a:t>recognition, remote control robots and human–computer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400" dirty="0">
                <a:latin typeface="Ubuntu Mono" panose="020B0509030602030204" pitchFamily="49" charset="0"/>
                <a:cs typeface="Segoe UI" panose="020B0502040204020203" pitchFamily="34" charset="0"/>
              </a:rPr>
              <a:t>interaction in virtual reality</a:t>
            </a:r>
            <a:endParaRPr lang="en-IN" sz="2400" dirty="0">
              <a:latin typeface="Ubuntu Mono" panose="020B0509030602030204" pitchFamily="49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E51D5-D104-4B78-82D6-F0A6750A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44" y="3808675"/>
            <a:ext cx="7789725" cy="20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45" y="491988"/>
            <a:ext cx="3445052" cy="7477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Ubuntu Mono" panose="020B0509030602030204" pitchFamily="49" charset="0"/>
              </a:rPr>
              <a:t>Problem Statement </a:t>
            </a:r>
          </a:p>
        </p:txBody>
      </p:sp>
      <p:sp>
        <p:nvSpPr>
          <p:cNvPr id="6" name="Content Placeholder 7" descr="PowerPoint allows you to import a variety of popular 3D model formats. &#10;So no matter your workflows outside of PowerPoint, you should be able to find a suitable solution to make your 3D models portable and presentable to virtually anyone, anywhere and on any device (with just a few quick modifications)">
            <a:extLst>
              <a:ext uri="{FF2B5EF4-FFF2-40B4-BE49-F238E27FC236}">
                <a16:creationId xmlns:a16="http://schemas.microsoft.com/office/drawing/2014/main" id="{9908A373-FC7C-4282-8736-3682F263411C}"/>
              </a:ext>
            </a:extLst>
          </p:cNvPr>
          <p:cNvSpPr txBox="1">
            <a:spLocks/>
          </p:cNvSpPr>
          <p:nvPr/>
        </p:nvSpPr>
        <p:spPr>
          <a:xfrm>
            <a:off x="596845" y="1395970"/>
            <a:ext cx="5727270" cy="52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Recognize Various Gestures and apply them as input to the computer </a:t>
            </a:r>
          </a:p>
        </p:txBody>
      </p:sp>
      <p:sp>
        <p:nvSpPr>
          <p:cNvPr id="11" name="Directions">
            <a:extLst>
              <a:ext uri="{FF2B5EF4-FFF2-40B4-BE49-F238E27FC236}">
                <a16:creationId xmlns:a16="http://schemas.microsoft.com/office/drawing/2014/main" id="{1AF2FBBE-B7D3-452C-9253-F7C472312B69}"/>
              </a:ext>
            </a:extLst>
          </p:cNvPr>
          <p:cNvSpPr txBox="1">
            <a:spLocks/>
          </p:cNvSpPr>
          <p:nvPr/>
        </p:nvSpPr>
        <p:spPr>
          <a:xfrm>
            <a:off x="908374" y="4043224"/>
            <a:ext cx="951256" cy="299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Module:</a:t>
            </a:r>
          </a:p>
        </p:txBody>
      </p:sp>
      <p:sp>
        <p:nvSpPr>
          <p:cNvPr id="9" name="Number 1" descr="Number 1">
            <a:extLst>
              <a:ext uri="{FF2B5EF4-FFF2-40B4-BE49-F238E27FC236}">
                <a16:creationId xmlns:a16="http://schemas.microsoft.com/office/drawing/2014/main" id="{60C7D78B-18F1-458F-AF3B-1293CFF9F517}"/>
              </a:ext>
            </a:extLst>
          </p:cNvPr>
          <p:cNvSpPr/>
          <p:nvPr/>
        </p:nvSpPr>
        <p:spPr bwMode="blackWhite">
          <a:xfrm>
            <a:off x="1801077" y="398911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Step 1">
            <a:extLst>
              <a:ext uri="{FF2B5EF4-FFF2-40B4-BE49-F238E27FC236}">
                <a16:creationId xmlns:a16="http://schemas.microsoft.com/office/drawing/2014/main" id="{42184CEA-CF4E-4D47-96E0-8F669A14DC71}"/>
              </a:ext>
            </a:extLst>
          </p:cNvPr>
          <p:cNvSpPr txBox="1">
            <a:spLocks/>
          </p:cNvSpPr>
          <p:nvPr/>
        </p:nvSpPr>
        <p:spPr>
          <a:xfrm>
            <a:off x="897671" y="4398957"/>
            <a:ext cx="3055688" cy="454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system for identification of gestures </a:t>
            </a:r>
          </a:p>
        </p:txBody>
      </p:sp>
      <p:sp>
        <p:nvSpPr>
          <p:cNvPr id="7" name="Number 2" descr="Number 2">
            <a:extLst>
              <a:ext uri="{FF2B5EF4-FFF2-40B4-BE49-F238E27FC236}">
                <a16:creationId xmlns:a16="http://schemas.microsoft.com/office/drawing/2014/main" id="{95D049CF-C399-43F8-9E11-8273E7ED2B3D}"/>
              </a:ext>
            </a:extLst>
          </p:cNvPr>
          <p:cNvSpPr/>
          <p:nvPr/>
        </p:nvSpPr>
        <p:spPr bwMode="blackWhite">
          <a:xfrm>
            <a:off x="5733477" y="459259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Step 2" descr="Insert the 3D model by selecting the file and clicking on Insert.&#10;The 3D Model will now be placed onto your PowerPoint slide">
            <a:extLst>
              <a:ext uri="{FF2B5EF4-FFF2-40B4-BE49-F238E27FC236}">
                <a16:creationId xmlns:a16="http://schemas.microsoft.com/office/drawing/2014/main" id="{6505E4CF-C408-4CF2-86B6-BD142EBF6F92}"/>
              </a:ext>
            </a:extLst>
          </p:cNvPr>
          <p:cNvSpPr txBox="1">
            <a:spLocks/>
          </p:cNvSpPr>
          <p:nvPr/>
        </p:nvSpPr>
        <p:spPr>
          <a:xfrm>
            <a:off x="4559726" y="5060800"/>
            <a:ext cx="2554263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  <a:defRPr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 gestures into  commands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8E221-6FEE-48DF-B00F-17CE4445378E}"/>
              </a:ext>
            </a:extLst>
          </p:cNvPr>
          <p:cNvSpPr txBox="1"/>
          <p:nvPr/>
        </p:nvSpPr>
        <p:spPr>
          <a:xfrm>
            <a:off x="4849998" y="4604371"/>
            <a:ext cx="9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6626FC-7794-42CD-A0AC-4EF1B99F1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9434600" y="514666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E312FB-6331-4B99-B762-C3CBC400769D}"/>
              </a:ext>
            </a:extLst>
          </p:cNvPr>
          <p:cNvSpPr txBox="1"/>
          <p:nvPr/>
        </p:nvSpPr>
        <p:spPr>
          <a:xfrm>
            <a:off x="8541897" y="5146666"/>
            <a:ext cx="951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Module:</a:t>
            </a:r>
          </a:p>
        </p:txBody>
      </p:sp>
      <p:sp>
        <p:nvSpPr>
          <p:cNvPr id="24" name="Step 2" descr="Insert the 3D model by selecting the file and clicking on Insert.&#10;The 3D Model will now be placed onto your PowerPoint slide">
            <a:extLst>
              <a:ext uri="{FF2B5EF4-FFF2-40B4-BE49-F238E27FC236}">
                <a16:creationId xmlns:a16="http://schemas.microsoft.com/office/drawing/2014/main" id="{DEDA6E01-EBE1-46CE-8A7B-93A807C1C17E}"/>
              </a:ext>
            </a:extLst>
          </p:cNvPr>
          <p:cNvSpPr txBox="1">
            <a:spLocks/>
          </p:cNvSpPr>
          <p:nvPr/>
        </p:nvSpPr>
        <p:spPr>
          <a:xfrm>
            <a:off x="8216021" y="5463404"/>
            <a:ext cx="2554263" cy="409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commands  to the Computer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0DBBA8-9EE3-4A18-B4B5-6FF0EF090843}"/>
              </a:ext>
            </a:extLst>
          </p:cNvPr>
          <p:cNvSpPr txBox="1"/>
          <p:nvPr/>
        </p:nvSpPr>
        <p:spPr>
          <a:xfrm>
            <a:off x="297787" y="2768165"/>
            <a:ext cx="7093585" cy="612197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We decided to make 3 modules to our problem statement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as goals to be reached in our project 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sz="2000" dirty="0">
              <a:solidFill>
                <a:prstClr val="black">
                  <a:lumMod val="75000"/>
                  <a:lumOff val="25000"/>
                </a:prstClr>
              </a:solidFill>
              <a:latin typeface="Ubuntu Mono" panose="020B0509030602030204" pitchFamily="49" charset="0"/>
              <a:cs typeface="Segoe UI" panose="020B05020402040202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1136E05-3E03-4270-8509-ACCE77E2AC48}"/>
              </a:ext>
            </a:extLst>
          </p:cNvPr>
          <p:cNvSpPr/>
          <p:nvPr/>
        </p:nvSpPr>
        <p:spPr>
          <a:xfrm>
            <a:off x="7877423" y="4918526"/>
            <a:ext cx="2972507" cy="1089756"/>
          </a:xfrm>
          <a:prstGeom prst="rect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 anchorCtr="1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  <a:defRPr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pPr>
            <a:endParaRPr lang="ar-SA" sz="1200" dirty="0">
              <a:solidFill>
                <a:srgbClr val="E712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DD343F-7952-45A1-84B4-9B350D9BCDBB}"/>
              </a:ext>
            </a:extLst>
          </p:cNvPr>
          <p:cNvSpPr/>
          <p:nvPr/>
        </p:nvSpPr>
        <p:spPr>
          <a:xfrm>
            <a:off x="4292476" y="4466262"/>
            <a:ext cx="3101983" cy="1141345"/>
          </a:xfrm>
          <a:prstGeom prst="rect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 anchorCtr="1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  <a:defRPr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pPr>
            <a:endParaRPr lang="ar-SA" sz="1200" dirty="0">
              <a:solidFill>
                <a:srgbClr val="E712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F0B735-506E-43E1-BC9D-BA9CAC91C32C}"/>
              </a:ext>
            </a:extLst>
          </p:cNvPr>
          <p:cNvSpPr/>
          <p:nvPr/>
        </p:nvSpPr>
        <p:spPr>
          <a:xfrm>
            <a:off x="777153" y="3828770"/>
            <a:ext cx="3101983" cy="1089756"/>
          </a:xfrm>
          <a:prstGeom prst="rect">
            <a:avLst/>
          </a:prstGeom>
          <a:solidFill>
            <a:srgbClr val="00B050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 anchorCtr="1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  <a:defRPr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pPr>
            <a:endParaRPr lang="ar-SA" sz="1200" dirty="0">
              <a:solidFill>
                <a:srgbClr val="E7122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F6FA48-60D2-4A44-932D-007F0036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11320"/>
              </p:ext>
            </p:extLst>
          </p:nvPr>
        </p:nvGraphicFramePr>
        <p:xfrm>
          <a:off x="236767" y="1529480"/>
          <a:ext cx="11707583" cy="4819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604">
                  <a:extLst>
                    <a:ext uri="{9D8B030D-6E8A-4147-A177-3AD203B41FA5}">
                      <a16:colId xmlns:a16="http://schemas.microsoft.com/office/drawing/2014/main" val="2636303226"/>
                    </a:ext>
                  </a:extLst>
                </a:gridCol>
                <a:gridCol w="2433574">
                  <a:extLst>
                    <a:ext uri="{9D8B030D-6E8A-4147-A177-3AD203B41FA5}">
                      <a16:colId xmlns:a16="http://schemas.microsoft.com/office/drawing/2014/main" val="1895295199"/>
                    </a:ext>
                  </a:extLst>
                </a:gridCol>
                <a:gridCol w="1604589">
                  <a:extLst>
                    <a:ext uri="{9D8B030D-6E8A-4147-A177-3AD203B41FA5}">
                      <a16:colId xmlns:a16="http://schemas.microsoft.com/office/drawing/2014/main" val="3177509070"/>
                    </a:ext>
                  </a:extLst>
                </a:gridCol>
                <a:gridCol w="1806789">
                  <a:extLst>
                    <a:ext uri="{9D8B030D-6E8A-4147-A177-3AD203B41FA5}">
                      <a16:colId xmlns:a16="http://schemas.microsoft.com/office/drawing/2014/main" val="2438609274"/>
                    </a:ext>
                  </a:extLst>
                </a:gridCol>
                <a:gridCol w="2093473">
                  <a:extLst>
                    <a:ext uri="{9D8B030D-6E8A-4147-A177-3AD203B41FA5}">
                      <a16:colId xmlns:a16="http://schemas.microsoft.com/office/drawing/2014/main" val="3384899597"/>
                    </a:ext>
                  </a:extLst>
                </a:gridCol>
                <a:gridCol w="1414243">
                  <a:extLst>
                    <a:ext uri="{9D8B030D-6E8A-4147-A177-3AD203B41FA5}">
                      <a16:colId xmlns:a16="http://schemas.microsoft.com/office/drawing/2014/main" val="269823392"/>
                    </a:ext>
                  </a:extLst>
                </a:gridCol>
                <a:gridCol w="1579311">
                  <a:extLst>
                    <a:ext uri="{9D8B030D-6E8A-4147-A177-3AD203B41FA5}">
                      <a16:colId xmlns:a16="http://schemas.microsoft.com/office/drawing/2014/main" val="2533823671"/>
                    </a:ext>
                  </a:extLst>
                </a:gridCol>
              </a:tblGrid>
              <a:tr h="795672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Techniques &amp;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404799"/>
                  </a:ext>
                </a:extLst>
              </a:tr>
              <a:tr h="46098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Pansare, J.R, Gawande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Time Static Hand Gesture Recognition for ASL in Complex Background.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Scientific Research 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An Academic Publisher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T: RGB Threshold and edge detection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D: A-Z hand gesture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90.19% Recognition rate.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26 static gestures.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092"/>
                  </a:ext>
                </a:extLst>
              </a:tr>
              <a:tr h="46098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time Sign Language recognition in complex background.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T: SVM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D: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SIFT,Hu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-moments and 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-&gt;99.8% Accuracy with CSL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-&gt;94% Accuracy with ASL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Hierarchical clustering Classification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F6FA48-60D2-4A44-932D-007F0036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238802"/>
              </p:ext>
            </p:extLst>
          </p:nvPr>
        </p:nvGraphicFramePr>
        <p:xfrm>
          <a:off x="322288" y="1390686"/>
          <a:ext cx="11744526" cy="427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6">
                  <a:extLst>
                    <a:ext uri="{9D8B030D-6E8A-4147-A177-3AD203B41FA5}">
                      <a16:colId xmlns:a16="http://schemas.microsoft.com/office/drawing/2014/main" val="2636303226"/>
                    </a:ext>
                  </a:extLst>
                </a:gridCol>
                <a:gridCol w="1804307">
                  <a:extLst>
                    <a:ext uri="{9D8B030D-6E8A-4147-A177-3AD203B41FA5}">
                      <a16:colId xmlns:a16="http://schemas.microsoft.com/office/drawing/2014/main" val="1895295199"/>
                    </a:ext>
                  </a:extLst>
                </a:gridCol>
                <a:gridCol w="2487163">
                  <a:extLst>
                    <a:ext uri="{9D8B030D-6E8A-4147-A177-3AD203B41FA5}">
                      <a16:colId xmlns:a16="http://schemas.microsoft.com/office/drawing/2014/main" val="3177509070"/>
                    </a:ext>
                  </a:extLst>
                </a:gridCol>
                <a:gridCol w="1857508">
                  <a:extLst>
                    <a:ext uri="{9D8B030D-6E8A-4147-A177-3AD203B41FA5}">
                      <a16:colId xmlns:a16="http://schemas.microsoft.com/office/drawing/2014/main" val="2438609274"/>
                    </a:ext>
                  </a:extLst>
                </a:gridCol>
                <a:gridCol w="2039801">
                  <a:extLst>
                    <a:ext uri="{9D8B030D-6E8A-4147-A177-3AD203B41FA5}">
                      <a16:colId xmlns:a16="http://schemas.microsoft.com/office/drawing/2014/main" val="3384899597"/>
                    </a:ext>
                  </a:extLst>
                </a:gridCol>
                <a:gridCol w="1453243">
                  <a:extLst>
                    <a:ext uri="{9D8B030D-6E8A-4147-A177-3AD203B41FA5}">
                      <a16:colId xmlns:a16="http://schemas.microsoft.com/office/drawing/2014/main" val="269823392"/>
                    </a:ext>
                  </a:extLst>
                </a:gridCol>
                <a:gridCol w="1445078">
                  <a:extLst>
                    <a:ext uri="{9D8B030D-6E8A-4147-A177-3AD203B41FA5}">
                      <a16:colId xmlns:a16="http://schemas.microsoft.com/office/drawing/2014/main" val="2533823671"/>
                    </a:ext>
                  </a:extLst>
                </a:gridCol>
              </a:tblGrid>
              <a:tr h="795672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Techniques &amp;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404799"/>
                  </a:ext>
                </a:extLst>
              </a:tr>
              <a:tr h="46098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 Yan 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 Gesture Recognition algo based on DC-CNN.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 Link Publishers.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T:Canny Operator edge detection (DC-CNN)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D:NAO Cam Hand posture database (NCD)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98.02% Recognition rate.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CNN layers and parameters.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Tsoli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A.;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Argyros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Joint 3D tracking of a deformable object in interaction with hand.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European conference on Computer Vision.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T: Bounding Box around the hand &amp; hand Mask.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D: Synthetic Dataset by blender modelling software.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Interaction with deformable object and tracking.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template vertices overall frames.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4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3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F6FA48-60D2-4A44-932D-007F00365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3301"/>
              </p:ext>
            </p:extLst>
          </p:nvPr>
        </p:nvGraphicFramePr>
        <p:xfrm>
          <a:off x="322288" y="1390686"/>
          <a:ext cx="11801793" cy="2533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693">
                  <a:extLst>
                    <a:ext uri="{9D8B030D-6E8A-4147-A177-3AD203B41FA5}">
                      <a16:colId xmlns:a16="http://schemas.microsoft.com/office/drawing/2014/main" val="2636303226"/>
                    </a:ext>
                  </a:extLst>
                </a:gridCol>
                <a:gridCol w="2641838">
                  <a:extLst>
                    <a:ext uri="{9D8B030D-6E8A-4147-A177-3AD203B41FA5}">
                      <a16:colId xmlns:a16="http://schemas.microsoft.com/office/drawing/2014/main" val="1895295199"/>
                    </a:ext>
                  </a:extLst>
                </a:gridCol>
                <a:gridCol w="1649632">
                  <a:extLst>
                    <a:ext uri="{9D8B030D-6E8A-4147-A177-3AD203B41FA5}">
                      <a16:colId xmlns:a16="http://schemas.microsoft.com/office/drawing/2014/main" val="3177509070"/>
                    </a:ext>
                  </a:extLst>
                </a:gridCol>
                <a:gridCol w="1570370">
                  <a:extLst>
                    <a:ext uri="{9D8B030D-6E8A-4147-A177-3AD203B41FA5}">
                      <a16:colId xmlns:a16="http://schemas.microsoft.com/office/drawing/2014/main" val="2438609274"/>
                    </a:ext>
                  </a:extLst>
                </a:gridCol>
                <a:gridCol w="2326939">
                  <a:extLst>
                    <a:ext uri="{9D8B030D-6E8A-4147-A177-3AD203B41FA5}">
                      <a16:colId xmlns:a16="http://schemas.microsoft.com/office/drawing/2014/main" val="3384899597"/>
                    </a:ext>
                  </a:extLst>
                </a:gridCol>
                <a:gridCol w="1608247">
                  <a:extLst>
                    <a:ext uri="{9D8B030D-6E8A-4147-A177-3AD203B41FA5}">
                      <a16:colId xmlns:a16="http://schemas.microsoft.com/office/drawing/2014/main" val="269823392"/>
                    </a:ext>
                  </a:extLst>
                </a:gridCol>
                <a:gridCol w="1290074">
                  <a:extLst>
                    <a:ext uri="{9D8B030D-6E8A-4147-A177-3AD203B41FA5}">
                      <a16:colId xmlns:a16="http://schemas.microsoft.com/office/drawing/2014/main" val="2533823671"/>
                    </a:ext>
                  </a:extLst>
                </a:gridCol>
              </a:tblGrid>
              <a:tr h="795672">
                <a:tc>
                  <a:txBody>
                    <a:bodyPr/>
                    <a:lstStyle/>
                    <a:p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Techniques &amp;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404799"/>
                  </a:ext>
                </a:extLst>
              </a:tr>
              <a:tr h="46098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Javier Molina, Jose Antonio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Pajuelo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Jose M. Martinez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 time Motion based Hand Gestures Recognition from Time of Flight.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Journal of Signal Processing Systems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-Springer Link Publishers.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T:Depth info, motion patterns.</a:t>
                      </a:r>
                    </a:p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D:cardinal direction Dataset.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Interaction with virtual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 range 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1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1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9F6BEC-1DE1-4A4C-A0B8-35F993CB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Ubuntu Mono" panose="020B0509030602030204" pitchFamily="49" charset="0"/>
              </a:rPr>
              <a:t>Conclusion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7C0062-99F7-454D-99E8-C8391176C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4404" y="2187821"/>
            <a:ext cx="2953162" cy="298174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BBB41-73BE-4CFA-82AD-BE410E76AB07}"/>
              </a:ext>
            </a:extLst>
          </p:cNvPr>
          <p:cNvSpPr txBox="1"/>
          <p:nvPr/>
        </p:nvSpPr>
        <p:spPr>
          <a:xfrm>
            <a:off x="693964" y="1836963"/>
            <a:ext cx="7796893" cy="418828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IN" dirty="0">
              <a:solidFill>
                <a:prstClr val="black">
                  <a:lumMod val="75000"/>
                  <a:lumOff val="25000"/>
                </a:prstClr>
              </a:solidFill>
              <a:latin typeface="Ubuntu Mono" panose="020B0509030602030204" pitchFamily="49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88C98-840F-4D28-8F5D-67429C0464CE}"/>
              </a:ext>
            </a:extLst>
          </p:cNvPr>
          <p:cNvSpPr txBox="1"/>
          <p:nvPr/>
        </p:nvSpPr>
        <p:spPr>
          <a:xfrm>
            <a:off x="353104" y="1920894"/>
            <a:ext cx="828130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Ubuntu Mono" panose="020B0509030602030204" pitchFamily="49" charset="0"/>
                <a:cs typeface="Segoe UI" panose="020B0502040204020203" pitchFamily="34" charset="0"/>
              </a:rPr>
              <a:t>Sign language is an alternative method used by people who are unable to communicate with others by speech. 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Ubuntu Mono" panose="020B0509030602030204" pitchFamily="49" charset="0"/>
                <a:cs typeface="Segoe UI" panose="020B0502040204020203" pitchFamily="34" charset="0"/>
              </a:rPr>
              <a:t>Alternatively, it may involve uncovered hand interaction with the camera, using computer vision techniques to identify the gesture.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Ubuntu Mono" panose="020B0509030602030204" pitchFamily="49" charset="0"/>
                <a:cs typeface="Segoe UI" panose="020B0502040204020203" pitchFamily="34" charset="0"/>
              </a:rPr>
              <a:t>Hand gesture recognition addresses a fault in interaction systems. 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Ubuntu Mono" panose="020B0509030602030204" pitchFamily="49" charset="0"/>
                <a:cs typeface="Segoe UI" panose="020B0502040204020203" pitchFamily="34" charset="0"/>
              </a:rPr>
              <a:t>Controlling things by hand is more natural, easier, more flexible and cheaper, and there is no need to fix problems caused by hardware devices, since none is required.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000" dirty="0">
              <a:latin typeface="Ubuntu Mono" panose="020B0509030602030204" pitchFamily="49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0456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{F568F4B6-E04D-40A9-9662-F6EC5B078A8E}tf16411177_win32</Template>
  <TotalTime>424</TotalTime>
  <Words>551</Words>
  <Application>Microsoft Office PowerPoint</Application>
  <PresentationFormat>Widescreen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Segoe UI Semibold</vt:lpstr>
      <vt:lpstr>Times New Roman</vt:lpstr>
      <vt:lpstr>Ubuntu Mono</vt:lpstr>
      <vt:lpstr>Get Started with 3D</vt:lpstr>
      <vt:lpstr>Title : Analysis of hand Gestures and Sign language Recognition. </vt:lpstr>
      <vt:lpstr>Table of contents</vt:lpstr>
      <vt:lpstr>Project Area :</vt:lpstr>
      <vt:lpstr>Gesture Recognition</vt:lpstr>
      <vt:lpstr>Problem Statement </vt:lpstr>
      <vt:lpstr>Literature Survey </vt:lpstr>
      <vt:lpstr>Literature Survey </vt:lpstr>
      <vt:lpstr>Literature Survey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: Analysis of hand Gestures and Sign language Recognition using </dc:title>
  <dc:creator>Hemanth Srivathsav</dc:creator>
  <cp:lastModifiedBy>Hemanth Srivathsav</cp:lastModifiedBy>
  <cp:revision>10</cp:revision>
  <dcterms:created xsi:type="dcterms:W3CDTF">2021-12-30T08:14:42Z</dcterms:created>
  <dcterms:modified xsi:type="dcterms:W3CDTF">2022-01-06T08:26:04Z</dcterms:modified>
</cp:coreProperties>
</file>